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8" autoAdjust="0"/>
    <p:restoredTop sz="94627"/>
  </p:normalViewPr>
  <p:slideViewPr>
    <p:cSldViewPr snapToGrid="0">
      <p:cViewPr>
        <p:scale>
          <a:sx n="50" d="100"/>
          <a:sy n="50" d="100"/>
        </p:scale>
        <p:origin x="2472" y="93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B7F2-4ED9-403D-8D8A-879FE3B4014E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423D-7B4B-467C-A396-4684F9D5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3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5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5F216-2303-CCCA-7D04-79620CCE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F3928-A26A-F38D-C6F5-97DB4FADB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A3A11-865A-DF9F-A27C-4E1CC7A3A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DEB9D-08EC-47E5-FEF5-2AA21C50B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5569-A1C6-A157-CACB-9E848790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6549B-9DAF-0496-90AD-096F4EB55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E6D8F-6BF3-BFDE-B4D5-BFBA1E920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70B30-CF18-3F24-768D-32980F396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DE8D-798D-7555-88AA-4E95AF2C4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5F20-0008-EC69-AC5E-D4FE09F79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C1490-2FD4-AA50-BF50-4CF4576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235BF-6526-76F5-5969-04EDDEEC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706E-08C5-A163-CBC0-FC7AE816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9BE5-8A2D-8C54-A867-730006CE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E8D7C-1733-7420-C8E2-E1B600840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5AF03-26F1-AC4F-04EC-3410C5C6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ABDB-17A1-FDF0-E308-D956490B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79D9C-4CC0-24EA-6C38-5F06378D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87074-DFB1-F2E5-FE3E-E983588B5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33FA0-2BA5-C1F9-9453-A4C2D05CA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E3321-B3F2-4A16-8C64-8DC325FA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188C8-C17F-3F52-8E89-BDA6863A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9C3A1-BC56-130D-575A-B17453E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0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5F3D-D312-928A-32FE-7257407D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6CF6-4835-2587-BDF2-EA47C33EE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4588C-59DE-2F0B-8FC0-84C64C1D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2A61-CE4A-8891-E424-CCBF1B92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0E8D-334E-B257-73DB-24B5D00D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9CC0-142D-0422-B915-B6015A2B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0E424-1A09-B3F5-445E-3D6A9FEB9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8D41-581E-95D0-BC61-2FC75315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768F-F744-A98F-FDDE-2F26B11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01A2D-EE1F-C63F-6E0B-EA54C33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3A80-A87E-D958-D2DB-90FEF1C6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5DEB2-CCCE-F170-1F5E-3F550729F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B4791-08C3-3085-79B4-63C4A6C20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416DA-E63F-75F7-16BF-6FE05494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DB0CF-1249-793C-6933-723E973A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69478-216A-E420-4871-50B60E4E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A8BE-99EA-CEB3-F967-3E3C3056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E3B47-DE42-B6AC-886D-39261395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DDFE9-841D-4C7F-2B89-B3FB2ED4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64B45-0D56-BCEA-CB35-E3A628EB1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B7089-3B4E-CA12-8290-AD730D246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0ACA35-7947-CC39-9F84-DF76F92C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2F98D-335D-5379-B7EB-51568888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6135E-532D-47C6-EBF4-BCF9B6FA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037-D3AD-4234-3784-617F2814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5E707-9B4D-9764-18C2-E6F951D1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1A7BC-9FD1-F3A1-FF97-C3B77D32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E4CE-523B-97B0-46D1-83937B16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6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7AEB8-1F39-B754-CEB1-E6CC74FE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E0D89-B5C6-76DF-E3EE-7BC349C7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50BEE-FACB-CCF3-75B9-D90A28BF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B739-52C1-EC9C-BAB6-2190F2E5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22FE-F550-4965-05BB-3BD1B961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F61AD-E898-1348-500B-D53F8E68D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2113D-70B5-1554-B46B-E1FA9BE8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BD78A-BCFB-145F-3560-0F0D234A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CCA62-BD49-0A4E-BA55-F4548E5B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1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451F-A63A-4CA9-56FB-FF25D44D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EC0B8-E9A4-D6BC-BB6C-AC4DBBD0E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E3693-0009-6A56-43F4-448D30D4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5BE45-3029-7D5B-0B91-A6442F2C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A3B2A-5F1E-D057-20F7-C5001462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A52A6-6EBB-F9BC-7FF0-B021E143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452CD-2F74-E689-677A-5D2A444E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BF50-C904-90BC-1C17-1DDCAF20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5E9F-45E2-2B0B-2F8B-77B2BFB00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A5567-2D39-432B-A86B-39F40DF129FF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354A3-E78A-1718-5D47-74ED7E2B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0D6CD-F51E-9292-4433-501911A88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F4EB994-CE36-BBE7-DA7B-A57EF8235A71}"/>
              </a:ext>
            </a:extLst>
          </p:cNvPr>
          <p:cNvSpPr/>
          <p:nvPr/>
        </p:nvSpPr>
        <p:spPr>
          <a:xfrm>
            <a:off x="0" y="1474987"/>
            <a:ext cx="2509675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06CD9C-BDF8-D53A-EC65-A6A3AA46D577}"/>
              </a:ext>
            </a:extLst>
          </p:cNvPr>
          <p:cNvSpPr/>
          <p:nvPr/>
        </p:nvSpPr>
        <p:spPr>
          <a:xfrm rot="5400000">
            <a:off x="3097426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308E4A-B3EC-0189-B846-E5C3F3EAE95C}"/>
              </a:ext>
            </a:extLst>
          </p:cNvPr>
          <p:cNvSpPr/>
          <p:nvPr/>
        </p:nvSpPr>
        <p:spPr>
          <a:xfrm rot="5400000">
            <a:off x="2701322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B3BEBB-F496-31FC-2167-6216D8C60E9D}"/>
              </a:ext>
            </a:extLst>
          </p:cNvPr>
          <p:cNvSpPr/>
          <p:nvPr/>
        </p:nvSpPr>
        <p:spPr>
          <a:xfrm rot="5400000">
            <a:off x="2305217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E1CD8-A77F-DB25-7959-F156DA3DEACF}"/>
              </a:ext>
            </a:extLst>
          </p:cNvPr>
          <p:cNvSpPr/>
          <p:nvPr/>
        </p:nvSpPr>
        <p:spPr>
          <a:xfrm>
            <a:off x="2708160" y="29912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7DC428-68C5-9FBC-65A4-6773711B108A}"/>
              </a:ext>
            </a:extLst>
          </p:cNvPr>
          <p:cNvSpPr/>
          <p:nvPr/>
        </p:nvSpPr>
        <p:spPr>
          <a:xfrm>
            <a:off x="2708160" y="26601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DA5666-D6B9-7672-0C3A-F03BCFF93E2E}"/>
              </a:ext>
            </a:extLst>
          </p:cNvPr>
          <p:cNvSpPr/>
          <p:nvPr/>
        </p:nvSpPr>
        <p:spPr>
          <a:xfrm>
            <a:off x="2708160" y="23289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4CE3F8-9F6A-233D-19DA-D55356C1E5B5}"/>
              </a:ext>
            </a:extLst>
          </p:cNvPr>
          <p:cNvSpPr/>
          <p:nvPr/>
        </p:nvSpPr>
        <p:spPr>
          <a:xfrm>
            <a:off x="2884202" y="20028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50E2141D-8661-2873-8F84-A8757872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45" y="25612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811C460-4561-A612-7D62-9C39370C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78" y="20897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BA0E3-0B5F-6C96-1D64-A5558ACDEC74}"/>
              </a:ext>
            </a:extLst>
          </p:cNvPr>
          <p:cNvSpPr/>
          <p:nvPr/>
        </p:nvSpPr>
        <p:spPr>
          <a:xfrm rot="5400000">
            <a:off x="6647076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670E43-A53E-2E50-AD5E-115D37F70437}"/>
              </a:ext>
            </a:extLst>
          </p:cNvPr>
          <p:cNvSpPr/>
          <p:nvPr/>
        </p:nvSpPr>
        <p:spPr>
          <a:xfrm rot="5400000">
            <a:off x="6250972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50BC17-0A53-FB1B-C32E-768989C073F7}"/>
              </a:ext>
            </a:extLst>
          </p:cNvPr>
          <p:cNvSpPr/>
          <p:nvPr/>
        </p:nvSpPr>
        <p:spPr>
          <a:xfrm rot="5400000">
            <a:off x="5854867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CF20AE-B10E-1CD0-09C7-64FAF0BC3AE1}"/>
              </a:ext>
            </a:extLst>
          </p:cNvPr>
          <p:cNvSpPr/>
          <p:nvPr/>
        </p:nvSpPr>
        <p:spPr>
          <a:xfrm>
            <a:off x="6257810" y="30781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7FD0FF-E7E0-D1A5-7812-159872FA5C06}"/>
              </a:ext>
            </a:extLst>
          </p:cNvPr>
          <p:cNvSpPr/>
          <p:nvPr/>
        </p:nvSpPr>
        <p:spPr>
          <a:xfrm>
            <a:off x="6257810" y="27470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3051DC-2B96-AB0C-C93A-37449C5C756E}"/>
              </a:ext>
            </a:extLst>
          </p:cNvPr>
          <p:cNvSpPr/>
          <p:nvPr/>
        </p:nvSpPr>
        <p:spPr>
          <a:xfrm>
            <a:off x="6257810" y="24158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BB870E7-8A73-9EBF-653E-BFD83A78BBA8}"/>
              </a:ext>
            </a:extLst>
          </p:cNvPr>
          <p:cNvSpPr/>
          <p:nvPr/>
        </p:nvSpPr>
        <p:spPr>
          <a:xfrm>
            <a:off x="6433852" y="20897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CC8B90D8-4DD3-303B-AAC7-8E1BA68B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95" y="26481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1F99566-FCC0-80A6-2A27-DCBECE5B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28" y="21766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078C6F-7305-516F-A414-B7F2B007C68D}"/>
              </a:ext>
            </a:extLst>
          </p:cNvPr>
          <p:cNvSpPr txBox="1"/>
          <p:nvPr/>
        </p:nvSpPr>
        <p:spPr>
          <a:xfrm>
            <a:off x="2804159" y="356477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44B260-6B1B-29D2-B90D-CEF4D988352B}"/>
              </a:ext>
            </a:extLst>
          </p:cNvPr>
          <p:cNvSpPr/>
          <p:nvPr/>
        </p:nvSpPr>
        <p:spPr>
          <a:xfrm rot="5400000">
            <a:off x="6675058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22807A-6B52-A915-26BC-449070F24EA3}"/>
              </a:ext>
            </a:extLst>
          </p:cNvPr>
          <p:cNvSpPr/>
          <p:nvPr/>
        </p:nvSpPr>
        <p:spPr>
          <a:xfrm rot="5400000">
            <a:off x="6278954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25A3C1-CC41-71DB-048B-F221BE5A796E}"/>
              </a:ext>
            </a:extLst>
          </p:cNvPr>
          <p:cNvSpPr/>
          <p:nvPr/>
        </p:nvSpPr>
        <p:spPr>
          <a:xfrm rot="5400000">
            <a:off x="5882849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33097-4520-719B-3F45-2E3EB8294BE6}"/>
              </a:ext>
            </a:extLst>
          </p:cNvPr>
          <p:cNvSpPr/>
          <p:nvPr/>
        </p:nvSpPr>
        <p:spPr>
          <a:xfrm>
            <a:off x="6285792" y="589103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BBACC5-B743-411A-C3BD-49FE6616A276}"/>
              </a:ext>
            </a:extLst>
          </p:cNvPr>
          <p:cNvSpPr/>
          <p:nvPr/>
        </p:nvSpPr>
        <p:spPr>
          <a:xfrm>
            <a:off x="6285792" y="555990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A3494E-5771-C3D8-9F2F-77AE77C35585}"/>
              </a:ext>
            </a:extLst>
          </p:cNvPr>
          <p:cNvSpPr/>
          <p:nvPr/>
        </p:nvSpPr>
        <p:spPr>
          <a:xfrm>
            <a:off x="6285792" y="522878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2795D2-F1BF-CE94-8A6B-44901BCA5AEA}"/>
              </a:ext>
            </a:extLst>
          </p:cNvPr>
          <p:cNvSpPr/>
          <p:nvPr/>
        </p:nvSpPr>
        <p:spPr>
          <a:xfrm>
            <a:off x="6461834" y="49026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3D580D6-79D7-2186-A93F-56610A2E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7" y="54610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1450D98-739F-8887-6C3B-2850B946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810" y="498955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DD57E55-9928-5301-88F2-574939F3C291}"/>
              </a:ext>
            </a:extLst>
          </p:cNvPr>
          <p:cNvSpPr/>
          <p:nvPr/>
        </p:nvSpPr>
        <p:spPr>
          <a:xfrm>
            <a:off x="5931490" y="4372031"/>
            <a:ext cx="2481439" cy="24814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5CA3B92-2008-FC7D-D5BD-E82FAAAB84BA}"/>
              </a:ext>
            </a:extLst>
          </p:cNvPr>
          <p:cNvSpPr/>
          <p:nvPr/>
        </p:nvSpPr>
        <p:spPr>
          <a:xfrm rot="5400000">
            <a:off x="719398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97C8A7-4C43-7FCE-8FAF-1F07DDB94F24}"/>
              </a:ext>
            </a:extLst>
          </p:cNvPr>
          <p:cNvSpPr/>
          <p:nvPr/>
        </p:nvSpPr>
        <p:spPr>
          <a:xfrm rot="5400000">
            <a:off x="323294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29F7E8-9CFF-33D3-B9D2-38B5F4981DDC}"/>
              </a:ext>
            </a:extLst>
          </p:cNvPr>
          <p:cNvSpPr/>
          <p:nvPr/>
        </p:nvSpPr>
        <p:spPr>
          <a:xfrm rot="5400000">
            <a:off x="-72811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AB9D4-4145-D154-5178-92E6ED67F2C6}"/>
              </a:ext>
            </a:extLst>
          </p:cNvPr>
          <p:cNvSpPr/>
          <p:nvPr/>
        </p:nvSpPr>
        <p:spPr>
          <a:xfrm>
            <a:off x="330132" y="305126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D8EB59-3E44-7878-42F4-B406558CFEB6}"/>
              </a:ext>
            </a:extLst>
          </p:cNvPr>
          <p:cNvSpPr/>
          <p:nvPr/>
        </p:nvSpPr>
        <p:spPr>
          <a:xfrm>
            <a:off x="330132" y="2720137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384B3E-7558-B2B1-6E09-4EF52B7DC2FA}"/>
              </a:ext>
            </a:extLst>
          </p:cNvPr>
          <p:cNvSpPr/>
          <p:nvPr/>
        </p:nvSpPr>
        <p:spPr>
          <a:xfrm>
            <a:off x="330132" y="238901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A9F68D7-0EEE-9799-4983-C63C3ED04B20}"/>
              </a:ext>
            </a:extLst>
          </p:cNvPr>
          <p:cNvSpPr/>
          <p:nvPr/>
        </p:nvSpPr>
        <p:spPr>
          <a:xfrm>
            <a:off x="506174" y="2062887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1AFBF86D-F438-62A3-EF86-7902C3CA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17" y="2621274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18A5ABD8-CA56-B405-FF65-DCB92F1DB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44" y="2121183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477531-4AEC-33AD-3115-251D449AE925}"/>
              </a:ext>
            </a:extLst>
          </p:cNvPr>
          <p:cNvSpPr txBox="1"/>
          <p:nvPr/>
        </p:nvSpPr>
        <p:spPr>
          <a:xfrm>
            <a:off x="426131" y="3624790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70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520502-90A8-D843-C00C-43E6F07EEC48}"/>
              </a:ext>
            </a:extLst>
          </p:cNvPr>
          <p:cNvSpPr/>
          <p:nvPr/>
        </p:nvSpPr>
        <p:spPr>
          <a:xfrm rot="5400000">
            <a:off x="-1118752" y="-2843369"/>
            <a:ext cx="4937760" cy="822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38AF0-47D9-58D2-4F0D-99866FFC6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15320" b="17107"/>
          <a:stretch/>
        </p:blipFill>
        <p:spPr>
          <a:xfrm>
            <a:off x="-2248027" y="-203460"/>
            <a:ext cx="1862668" cy="25562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8D7F8C-FC6A-0D1B-23B3-BB15B3C27F0E}"/>
              </a:ext>
            </a:extLst>
          </p:cNvPr>
          <p:cNvSpPr/>
          <p:nvPr/>
        </p:nvSpPr>
        <p:spPr>
          <a:xfrm>
            <a:off x="-54775" y="-1197449"/>
            <a:ext cx="5519703" cy="49377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ED4D3-B8A2-0AB9-C8FD-962133AF7216}"/>
              </a:ext>
            </a:extLst>
          </p:cNvPr>
          <p:cNvSpPr txBox="1"/>
          <p:nvPr/>
        </p:nvSpPr>
        <p:spPr>
          <a:xfrm>
            <a:off x="24808" y="-1141069"/>
            <a:ext cx="5164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Vietnam National University – Ho Chi Minh city</a:t>
            </a:r>
            <a:endParaRPr lang="en-US" sz="1200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UNIVERSITY OF INFORMATION TECHNOLOGY</a:t>
            </a:r>
            <a:endParaRPr lang="en-VN" b="1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0CD473-C42E-72CC-B780-B56300F43C21}"/>
              </a:ext>
            </a:extLst>
          </p:cNvPr>
          <p:cNvCxnSpPr/>
          <p:nvPr/>
        </p:nvCxnSpPr>
        <p:spPr>
          <a:xfrm>
            <a:off x="99039" y="-562472"/>
            <a:ext cx="38312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618CBA-AA54-8321-E80A-FBBFBB19B966}"/>
              </a:ext>
            </a:extLst>
          </p:cNvPr>
          <p:cNvSpPr txBox="1"/>
          <p:nvPr/>
        </p:nvSpPr>
        <p:spPr>
          <a:xfrm>
            <a:off x="24809" y="440434"/>
            <a:ext cx="52436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PhD. PHAM HOAI LUAN</a:t>
            </a:r>
          </a:p>
          <a:p>
            <a:r>
              <a:rPr lang="en-US" sz="2000" b="1">
                <a:solidFill>
                  <a:schemeClr val="bg1"/>
                </a:solidFill>
              </a:rPr>
              <a:t>Lecturer, Faculty of Computer Engineering</a:t>
            </a:r>
            <a:endParaRPr lang="en-VN" sz="20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011831-8670-BA97-ED42-6225D79F0E2B}"/>
              </a:ext>
            </a:extLst>
          </p:cNvPr>
          <p:cNvSpPr txBox="1"/>
          <p:nvPr/>
        </p:nvSpPr>
        <p:spPr>
          <a:xfrm>
            <a:off x="24808" y="3424188"/>
            <a:ext cx="524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Quarter 34, Linh Trung ward, Ho Chi Minh city, Vietnam</a:t>
            </a:r>
            <a:endParaRPr lang="en-VN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440BA-ACD4-D77B-D2F8-3D6745B67D87}"/>
              </a:ext>
            </a:extLst>
          </p:cNvPr>
          <p:cNvSpPr txBox="1"/>
          <p:nvPr/>
        </p:nvSpPr>
        <p:spPr>
          <a:xfrm>
            <a:off x="24808" y="1781131"/>
            <a:ext cx="524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Email: luanph@uit.edu.vn</a:t>
            </a:r>
          </a:p>
          <a:p>
            <a:r>
              <a:rPr lang="en-US" sz="1600" b="1">
                <a:solidFill>
                  <a:schemeClr val="bg1"/>
                </a:solidFill>
              </a:rPr>
              <a:t>Phone:  (+84) 383609042</a:t>
            </a:r>
            <a:endParaRPr lang="en-VN" sz="1600" b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03813-10A9-E834-BE9E-D0188AFD0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4303" y="-1094224"/>
            <a:ext cx="1186947" cy="7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DA901E-C9D5-5DC0-269E-E6C8FB962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117" y="-1047378"/>
            <a:ext cx="810364" cy="65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51C8A9-F2D7-4988-D911-B82931689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3" t="8788" r="9596" b="11302"/>
          <a:stretch/>
        </p:blipFill>
        <p:spPr>
          <a:xfrm>
            <a:off x="-1864204" y="2365906"/>
            <a:ext cx="1095022" cy="10999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E9AA6F-4D26-8204-11A7-0B61EF9F7A14}"/>
              </a:ext>
            </a:extLst>
          </p:cNvPr>
          <p:cNvSpPr/>
          <p:nvPr/>
        </p:nvSpPr>
        <p:spPr>
          <a:xfrm rot="5400000">
            <a:off x="-1118752" y="2244463"/>
            <a:ext cx="4937760" cy="822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EAE0F3-E8A6-67F6-B8F1-162766726B9D}"/>
              </a:ext>
            </a:extLst>
          </p:cNvPr>
          <p:cNvSpPr/>
          <p:nvPr/>
        </p:nvSpPr>
        <p:spPr>
          <a:xfrm>
            <a:off x="-54775" y="3890383"/>
            <a:ext cx="5519703" cy="49377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B3719F-5DBC-DB80-A6D0-1D8201625A1D}"/>
              </a:ext>
            </a:extLst>
          </p:cNvPr>
          <p:cNvSpPr txBox="1"/>
          <p:nvPr/>
        </p:nvSpPr>
        <p:spPr>
          <a:xfrm>
            <a:off x="24808" y="3946763"/>
            <a:ext cx="5164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>
                <a:solidFill>
                  <a:srgbClr val="E2E5E9"/>
                </a:solidFill>
                <a:effectLst/>
                <a:latin typeface="Segoe UI Historic" panose="020F0502020204030204" pitchFamily="34" charset="0"/>
              </a:rPr>
              <a:t>Nara Institute of Science and Technology</a:t>
            </a:r>
          </a:p>
          <a:p>
            <a:r>
              <a:rPr lang="en-US" b="1">
                <a:solidFill>
                  <a:schemeClr val="bg1"/>
                </a:solidFill>
              </a:rPr>
              <a:t>Graduate School of Science and Technology</a:t>
            </a:r>
            <a:endParaRPr lang="en-VN" b="1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F8A713-B49E-6B3B-8757-60A0D2F5E03E}"/>
              </a:ext>
            </a:extLst>
          </p:cNvPr>
          <p:cNvCxnSpPr/>
          <p:nvPr/>
        </p:nvCxnSpPr>
        <p:spPr>
          <a:xfrm>
            <a:off x="99039" y="4525360"/>
            <a:ext cx="38312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11C62F-9FD2-4FC7-04DF-C738EADC65E3}"/>
              </a:ext>
            </a:extLst>
          </p:cNvPr>
          <p:cNvSpPr txBox="1"/>
          <p:nvPr/>
        </p:nvSpPr>
        <p:spPr>
          <a:xfrm>
            <a:off x="24809" y="5528266"/>
            <a:ext cx="5350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PhD. PHAM HOAI LUAN</a:t>
            </a:r>
          </a:p>
          <a:p>
            <a:r>
              <a:rPr lang="en-US" sz="2000" b="1">
                <a:solidFill>
                  <a:schemeClr val="bg1"/>
                </a:solidFill>
              </a:rPr>
              <a:t>Assistant. Prof, Information Science division</a:t>
            </a:r>
            <a:endParaRPr lang="en-VN" sz="2000" b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320919-50F7-FCC0-307D-108A46D70408}"/>
              </a:ext>
            </a:extLst>
          </p:cNvPr>
          <p:cNvSpPr txBox="1"/>
          <p:nvPr/>
        </p:nvSpPr>
        <p:spPr>
          <a:xfrm>
            <a:off x="24808" y="8512020"/>
            <a:ext cx="524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8916-5 Takayama, Ikoma, Nara 630-019, Japan</a:t>
            </a:r>
            <a:endParaRPr lang="en-VN" sz="12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A16007-87B1-0025-7FD3-9F48D37FFB3A}"/>
              </a:ext>
            </a:extLst>
          </p:cNvPr>
          <p:cNvSpPr txBox="1"/>
          <p:nvPr/>
        </p:nvSpPr>
        <p:spPr>
          <a:xfrm>
            <a:off x="24808" y="6868963"/>
            <a:ext cx="524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Email: pham.luan@is.naist.jp</a:t>
            </a:r>
          </a:p>
          <a:p>
            <a:r>
              <a:rPr lang="en-US" sz="1600" b="1">
                <a:solidFill>
                  <a:schemeClr val="bg1"/>
                </a:solidFill>
              </a:rPr>
              <a:t>Phone:  (+81) 8095315365</a:t>
            </a:r>
            <a:endParaRPr lang="en-VN" sz="1600" b="1">
              <a:solidFill>
                <a:schemeClr val="bg1"/>
              </a:solidFill>
            </a:endParaRPr>
          </a:p>
        </p:txBody>
      </p:sp>
      <p:pic>
        <p:nvPicPr>
          <p:cNvPr id="1032" name="Picture 8" descr="Nara Institute of Science and Technology (NAIST) – MOBI ...">
            <a:extLst>
              <a:ext uri="{FF2B5EF4-FFF2-40B4-BE49-F238E27FC236}">
                <a16:creationId xmlns:a16="http://schemas.microsoft.com/office/drawing/2014/main" id="{745D3A34-E8D4-A760-FA80-F0924261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0934" y="4024473"/>
            <a:ext cx="2561588" cy="146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59E5D3-7045-0C87-6F49-1AC35FD008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9116" r="9535" b="9358"/>
          <a:stretch/>
        </p:blipFill>
        <p:spPr>
          <a:xfrm>
            <a:off x="-1940830" y="7453738"/>
            <a:ext cx="1092996" cy="1099967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61DDE83-45A9-DD52-BEF3-4A521C66E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0830" y="5775967"/>
            <a:ext cx="1092996" cy="109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52D15F-36BB-CEA6-E55A-8632C3331CCC}"/>
              </a:ext>
            </a:extLst>
          </p:cNvPr>
          <p:cNvSpPr txBox="1"/>
          <p:nvPr/>
        </p:nvSpPr>
        <p:spPr>
          <a:xfrm>
            <a:off x="-2665463" y="7172135"/>
            <a:ext cx="2542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Computing Architecture lab</a:t>
            </a:r>
            <a:endParaRPr lang="en-VN" sz="1400" b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A8C59F-4CB5-1ED6-B1C3-5A1E01E9071D}"/>
              </a:ext>
            </a:extLst>
          </p:cNvPr>
          <p:cNvSpPr/>
          <p:nvPr/>
        </p:nvSpPr>
        <p:spPr>
          <a:xfrm rot="5400000">
            <a:off x="7259233" y="-2843369"/>
            <a:ext cx="4937760" cy="822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A89D925-8829-6179-0CCD-0E421BE09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15320" b="17107"/>
          <a:stretch/>
        </p:blipFill>
        <p:spPr>
          <a:xfrm>
            <a:off x="6129958" y="-203460"/>
            <a:ext cx="1862668" cy="255623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FB57AA8-93B5-3FED-F76D-4CF4CA984CB5}"/>
              </a:ext>
            </a:extLst>
          </p:cNvPr>
          <p:cNvSpPr/>
          <p:nvPr/>
        </p:nvSpPr>
        <p:spPr>
          <a:xfrm>
            <a:off x="8323210" y="-1197449"/>
            <a:ext cx="5519703" cy="49377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9D053B-637C-E17D-6393-CC9FEE63C558}"/>
              </a:ext>
            </a:extLst>
          </p:cNvPr>
          <p:cNvSpPr txBox="1"/>
          <p:nvPr/>
        </p:nvSpPr>
        <p:spPr>
          <a:xfrm>
            <a:off x="8402793" y="-1141069"/>
            <a:ext cx="5164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Vietnam National University – Ho Chi Minh city</a:t>
            </a:r>
            <a:endParaRPr lang="en-US" sz="1200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UNIVERSITY OF INFORMATION TECHNOLOGY</a:t>
            </a:r>
            <a:endParaRPr lang="en-VN" b="1">
              <a:solidFill>
                <a:schemeClr val="bg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E8736F-449C-E924-2C3F-61FF37D7623E}"/>
              </a:ext>
            </a:extLst>
          </p:cNvPr>
          <p:cNvCxnSpPr/>
          <p:nvPr/>
        </p:nvCxnSpPr>
        <p:spPr>
          <a:xfrm>
            <a:off x="8477024" y="-562472"/>
            <a:ext cx="38312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1B02CC-A87F-9104-F0A0-9C96CFC2C585}"/>
              </a:ext>
            </a:extLst>
          </p:cNvPr>
          <p:cNvSpPr txBox="1"/>
          <p:nvPr/>
        </p:nvSpPr>
        <p:spPr>
          <a:xfrm>
            <a:off x="8402794" y="440434"/>
            <a:ext cx="52436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PhD. VU TUAN HAI</a:t>
            </a:r>
          </a:p>
          <a:p>
            <a:r>
              <a:rPr lang="en-US" sz="2000" b="1">
                <a:solidFill>
                  <a:schemeClr val="bg1"/>
                </a:solidFill>
              </a:rPr>
              <a:t>Lecturer, Faculty of Software Engineering</a:t>
            </a:r>
            <a:endParaRPr lang="en-VN" sz="20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C0D506-D1D8-BE4D-BCFA-A44C6091076A}"/>
              </a:ext>
            </a:extLst>
          </p:cNvPr>
          <p:cNvSpPr txBox="1"/>
          <p:nvPr/>
        </p:nvSpPr>
        <p:spPr>
          <a:xfrm>
            <a:off x="8402793" y="3424188"/>
            <a:ext cx="524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Quarter 34, Linh Trung ward, Ho Chi Minh city, Vietnam</a:t>
            </a:r>
            <a:endParaRPr lang="en-VN" sz="120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537F80-7620-7B67-89C2-9E8DA417B127}"/>
              </a:ext>
            </a:extLst>
          </p:cNvPr>
          <p:cNvSpPr txBox="1"/>
          <p:nvPr/>
        </p:nvSpPr>
        <p:spPr>
          <a:xfrm>
            <a:off x="8402793" y="1781131"/>
            <a:ext cx="524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Email: haivt@uit.edu.vn</a:t>
            </a:r>
          </a:p>
          <a:p>
            <a:r>
              <a:rPr lang="en-US" sz="1600" b="1">
                <a:solidFill>
                  <a:schemeClr val="bg1"/>
                </a:solidFill>
              </a:rPr>
              <a:t>Phone:  (+84) 814822188</a:t>
            </a:r>
            <a:endParaRPr lang="en-VN" sz="1600" b="1">
              <a:solidFill>
                <a:schemeClr val="bg1"/>
              </a:solidFill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48B78DE9-0716-6FF7-7D65-56BB966F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682" y="-1094224"/>
            <a:ext cx="1186947" cy="7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14874428-828A-D417-C63F-E4DF6694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68" y="-1047378"/>
            <a:ext cx="810364" cy="65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A26440C-BE81-2A81-F057-98DD12A971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3" t="8788" r="9596" b="11302"/>
          <a:stretch/>
        </p:blipFill>
        <p:spPr>
          <a:xfrm>
            <a:off x="6513781" y="2365906"/>
            <a:ext cx="1095022" cy="109996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A74744F-BA84-1FA8-8FD2-15D877FA1407}"/>
              </a:ext>
            </a:extLst>
          </p:cNvPr>
          <p:cNvSpPr/>
          <p:nvPr/>
        </p:nvSpPr>
        <p:spPr>
          <a:xfrm rot="5400000">
            <a:off x="7259233" y="2244463"/>
            <a:ext cx="4937760" cy="822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5886DF-F966-9E07-5094-6718EB9724E0}"/>
              </a:ext>
            </a:extLst>
          </p:cNvPr>
          <p:cNvSpPr/>
          <p:nvPr/>
        </p:nvSpPr>
        <p:spPr>
          <a:xfrm>
            <a:off x="8323210" y="3890383"/>
            <a:ext cx="5519703" cy="49377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206C8D-1D71-85A0-6288-D51FA03D07FB}"/>
              </a:ext>
            </a:extLst>
          </p:cNvPr>
          <p:cNvSpPr txBox="1"/>
          <p:nvPr/>
        </p:nvSpPr>
        <p:spPr>
          <a:xfrm>
            <a:off x="8402793" y="3946763"/>
            <a:ext cx="51641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>
                <a:solidFill>
                  <a:srgbClr val="E2E5E9"/>
                </a:solidFill>
                <a:effectLst/>
                <a:latin typeface="Segoe UI Historic" panose="020F0502020204030204" pitchFamily="34" charset="0"/>
              </a:rPr>
              <a:t>Tohoku University</a:t>
            </a:r>
          </a:p>
          <a:p>
            <a:pPr algn="l"/>
            <a:r>
              <a:rPr lang="en-US" b="1">
                <a:solidFill>
                  <a:schemeClr val="bg1"/>
                </a:solidFill>
              </a:rPr>
              <a:t>Frontier Research Institute </a:t>
            </a:r>
          </a:p>
          <a:p>
            <a:pPr algn="l"/>
            <a:r>
              <a:rPr lang="en-US" b="1">
                <a:solidFill>
                  <a:schemeClr val="bg1"/>
                </a:solidFill>
              </a:rPr>
              <a:t>for Interdisciplinary Sciences</a:t>
            </a:r>
            <a:endParaRPr lang="en-VN" b="1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B96E0B-0D5B-0268-F592-FB0FAE7850A1}"/>
              </a:ext>
            </a:extLst>
          </p:cNvPr>
          <p:cNvCxnSpPr/>
          <p:nvPr/>
        </p:nvCxnSpPr>
        <p:spPr>
          <a:xfrm>
            <a:off x="8477024" y="4889423"/>
            <a:ext cx="38312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F1EFCA8-01A5-0078-21B9-1C7E0112C21F}"/>
              </a:ext>
            </a:extLst>
          </p:cNvPr>
          <p:cNvSpPr txBox="1"/>
          <p:nvPr/>
        </p:nvSpPr>
        <p:spPr>
          <a:xfrm>
            <a:off x="8402794" y="5528266"/>
            <a:ext cx="5350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PhD. VU TUAN HAI</a:t>
            </a:r>
          </a:p>
          <a:p>
            <a:r>
              <a:rPr lang="en-US" sz="2000" b="1">
                <a:solidFill>
                  <a:schemeClr val="bg1"/>
                </a:solidFill>
              </a:rPr>
              <a:t>Visiting Researcher</a:t>
            </a:r>
            <a:endParaRPr lang="en-VN" sz="2000" b="1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13B2CB-71D0-06D7-5BD4-9799A45FC281}"/>
              </a:ext>
            </a:extLst>
          </p:cNvPr>
          <p:cNvSpPr txBox="1"/>
          <p:nvPr/>
        </p:nvSpPr>
        <p:spPr>
          <a:xfrm>
            <a:off x="8402793" y="8512020"/>
            <a:ext cx="524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Aoba-6-3 Aramaki, Aoba Ward, Sendai, Miyagi 980-0845, Japan</a:t>
            </a:r>
            <a:endParaRPr lang="en-VN" sz="120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5ABEEC-27A4-8EE1-9990-8462FC13917F}"/>
              </a:ext>
            </a:extLst>
          </p:cNvPr>
          <p:cNvSpPr txBox="1"/>
          <p:nvPr/>
        </p:nvSpPr>
        <p:spPr>
          <a:xfrm>
            <a:off x="8402793" y="6868963"/>
            <a:ext cx="524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Email: tuan.hai.vu.b7@tohoku.ac.jp</a:t>
            </a:r>
          </a:p>
          <a:p>
            <a:r>
              <a:rPr lang="en-US" sz="1600" b="1">
                <a:solidFill>
                  <a:schemeClr val="bg1"/>
                </a:solidFill>
              </a:rPr>
              <a:t>Phone: (+81) 7089462244 </a:t>
            </a:r>
            <a:endParaRPr lang="en-VN" sz="1600" b="1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72A198-41C8-8321-CFBA-0EE2D13EF84B}"/>
              </a:ext>
            </a:extLst>
          </p:cNvPr>
          <p:cNvSpPr txBox="1"/>
          <p:nvPr/>
        </p:nvSpPr>
        <p:spPr>
          <a:xfrm>
            <a:off x="5712522" y="7155207"/>
            <a:ext cx="2542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Quantar lab</a:t>
            </a:r>
            <a:endParaRPr lang="en-VN" sz="1400" b="1"/>
          </a:p>
        </p:txBody>
      </p:sp>
      <p:pic>
        <p:nvPicPr>
          <p:cNvPr id="1038" name="Picture 14" descr="所内向け情報｜東北大学 学際科学フロンティア研究所 - Frontier Research Institute for  Interdisciplinary Sciences">
            <a:extLst>
              <a:ext uri="{FF2B5EF4-FFF2-40B4-BE49-F238E27FC236}">
                <a16:creationId xmlns:a16="http://schemas.microsoft.com/office/drawing/2014/main" id="{E03B44F5-032F-BCC4-C6F3-BFA9070F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58" y="4091139"/>
            <a:ext cx="954454" cy="116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E0FC826-AE2D-4186-D66D-C92D8D0126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t="11751" r="9255" b="8897"/>
          <a:stretch/>
        </p:blipFill>
        <p:spPr>
          <a:xfrm>
            <a:off x="6470889" y="7474327"/>
            <a:ext cx="1119479" cy="1098333"/>
          </a:xfrm>
          <a:prstGeom prst="rect">
            <a:avLst/>
          </a:prstGeom>
        </p:spPr>
      </p:pic>
      <p:pic>
        <p:nvPicPr>
          <p:cNvPr id="1040" name="Picture 16" descr="About | Tohoku University">
            <a:extLst>
              <a:ext uri="{FF2B5EF4-FFF2-40B4-BE49-F238E27FC236}">
                <a16:creationId xmlns:a16="http://schemas.microsoft.com/office/drawing/2014/main" id="{F471593D-8FF7-2FA0-03EB-39DD0F10C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80" y="4024473"/>
            <a:ext cx="912544" cy="123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87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6D30-BC28-C537-840A-76EFF5A2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08BBA-D8A3-E724-1333-2BE7EF557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80" y="-14514"/>
            <a:ext cx="36451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C2A09-37BC-D842-C1D8-4C7559E92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" y="-133821"/>
            <a:ext cx="7772400" cy="466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A5BFB-F835-18EC-98EA-DBC34D9EB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2" y="4563551"/>
            <a:ext cx="3881738" cy="27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C2793-2192-922C-4546-E9F98BE0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Content Placeholder 4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7C0D594F-E87D-C47A-9F83-E201D1F55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252" y="178862"/>
            <a:ext cx="7472146" cy="6857999"/>
          </a:xfr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413577-EA64-D43C-7F1D-2AF4CDE22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4" y="166933"/>
            <a:ext cx="705847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22C4A-854C-BA00-77B8-AA28B6C6564D}"/>
              </a:ext>
            </a:extLst>
          </p:cNvPr>
          <p:cNvSpPr txBox="1"/>
          <p:nvPr/>
        </p:nvSpPr>
        <p:spPr>
          <a:xfrm>
            <a:off x="7962718" y="7125325"/>
            <a:ext cx="6096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n∗ iter for convergence at various learning rates on (a) VQE and (b) QAOA. (c) At various times t on DS model.</a:t>
            </a:r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82153-9478-471E-02E5-8ECF675E37B8}"/>
              </a:ext>
            </a:extLst>
          </p:cNvPr>
          <p:cNvSpPr txBox="1"/>
          <p:nvPr/>
        </p:nvSpPr>
        <p:spPr>
          <a:xfrm>
            <a:off x="97536" y="7211196"/>
            <a:ext cx="7266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Cost curve under noiseless (left column) and noise condition (right column). (a/d) VQE, (b/e) QAOA, and (c/f) DS at fixed t = 1 under variant Adam optimizers.</a:t>
            </a:r>
          </a:p>
        </p:txBody>
      </p:sp>
    </p:spTree>
    <p:extLst>
      <p:ext uri="{BB962C8B-B14F-4D97-AF65-F5344CB8AC3E}">
        <p14:creationId xmlns:p14="http://schemas.microsoft.com/office/powerpoint/2010/main" val="328862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E7D69FF8-3445-E923-C0B3-80C854FEF365}"/>
              </a:ext>
            </a:extLst>
          </p:cNvPr>
          <p:cNvSpPr/>
          <p:nvPr/>
        </p:nvSpPr>
        <p:spPr>
          <a:xfrm>
            <a:off x="5657103" y="633708"/>
            <a:ext cx="2884554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A74BECE9-AD52-BF0A-1EE5-11B4151FBE00}"/>
              </a:ext>
            </a:extLst>
          </p:cNvPr>
          <p:cNvSpPr/>
          <p:nvPr/>
        </p:nvSpPr>
        <p:spPr>
          <a:xfrm>
            <a:off x="10375435" y="2766196"/>
            <a:ext cx="2276009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64BDF933-FEDF-FE3D-5B6A-187CDDFE793C}"/>
              </a:ext>
            </a:extLst>
          </p:cNvPr>
          <p:cNvSpPr/>
          <p:nvPr/>
        </p:nvSpPr>
        <p:spPr>
          <a:xfrm>
            <a:off x="5666458" y="2758029"/>
            <a:ext cx="2890802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A15D58BA-E347-BDD1-76D8-65D3C10A5210}"/>
              </a:ext>
            </a:extLst>
          </p:cNvPr>
          <p:cNvSpPr/>
          <p:nvPr/>
        </p:nvSpPr>
        <p:spPr>
          <a:xfrm>
            <a:off x="1713890" y="2748457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9FC13-801D-B378-CB31-5362A33A8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9625" b="1390"/>
          <a:stretch/>
        </p:blipFill>
        <p:spPr>
          <a:xfrm rot="16200000">
            <a:off x="10831290" y="2324330"/>
            <a:ext cx="1364302" cy="2276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52E97-AD1B-C265-158D-2939EA92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7019" r="-67" b="31993"/>
          <a:stretch>
            <a:fillRect/>
          </a:stretch>
        </p:blipFill>
        <p:spPr>
          <a:xfrm>
            <a:off x="5658473" y="2731104"/>
            <a:ext cx="2898787" cy="133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E1724-52F2-EF5D-4BAC-14D059BEE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0" y="2727393"/>
            <a:ext cx="2298163" cy="1364302"/>
          </a:xfrm>
          <a:prstGeom prst="rect">
            <a:avLst/>
          </a:prstGeom>
        </p:spPr>
      </p:pic>
      <p:pic>
        <p:nvPicPr>
          <p:cNvPr id="11" name="Picture 2" descr="Không có mô tả ảnh.">
            <a:extLst>
              <a:ext uri="{FF2B5EF4-FFF2-40B4-BE49-F238E27FC236}">
                <a16:creationId xmlns:a16="http://schemas.microsoft.com/office/drawing/2014/main" id="{5F1148C0-94C7-6D36-BD9D-4265DE28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5655" y="-153375"/>
            <a:ext cx="1313191" cy="2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A2E03A-2062-04E9-ED94-56DEEFAD827C}"/>
              </a:ext>
            </a:extLst>
          </p:cNvPr>
          <p:cNvCxnSpPr>
            <a:cxnSpLocks/>
          </p:cNvCxnSpPr>
          <p:nvPr/>
        </p:nvCxnSpPr>
        <p:spPr>
          <a:xfrm>
            <a:off x="-809626" y="2608118"/>
            <a:ext cx="13441680" cy="145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74EAB1-6567-2EB9-BB40-4D04EC2E294F}"/>
              </a:ext>
            </a:extLst>
          </p:cNvPr>
          <p:cNvSpPr txBox="1"/>
          <p:nvPr/>
        </p:nvSpPr>
        <p:spPr>
          <a:xfrm>
            <a:off x="1673428" y="4106307"/>
            <a:ext cx="23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RTL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4E0C2F-86FB-CD48-45EB-5B9E15F84707}"/>
              </a:ext>
            </a:extLst>
          </p:cNvPr>
          <p:cNvSpPr txBox="1"/>
          <p:nvPr/>
        </p:nvSpPr>
        <p:spPr>
          <a:xfrm>
            <a:off x="5658473" y="4098318"/>
            <a:ext cx="29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FPGA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1F60B-53F9-3ECD-ADF0-DEA600B9AC13}"/>
              </a:ext>
            </a:extLst>
          </p:cNvPr>
          <p:cNvSpPr txBox="1"/>
          <p:nvPr/>
        </p:nvSpPr>
        <p:spPr>
          <a:xfrm>
            <a:off x="-807773" y="3373773"/>
            <a:ext cx="26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Semiconductor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20746-37A6-121F-769B-15AE7A97FBAD}"/>
              </a:ext>
            </a:extLst>
          </p:cNvPr>
          <p:cNvSpPr txBox="1"/>
          <p:nvPr/>
        </p:nvSpPr>
        <p:spPr>
          <a:xfrm>
            <a:off x="-807773" y="1267189"/>
            <a:ext cx="26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BF66C-862B-C805-CBBB-4C62FCBE6E3B}"/>
              </a:ext>
            </a:extLst>
          </p:cNvPr>
          <p:cNvSpPr txBox="1"/>
          <p:nvPr/>
        </p:nvSpPr>
        <p:spPr>
          <a:xfrm>
            <a:off x="-807773" y="538159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Quantum Computing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9017D6-0AB8-8E83-73D9-E33613CB6308}"/>
              </a:ext>
            </a:extLst>
          </p:cNvPr>
          <p:cNvCxnSpPr>
            <a:cxnSpLocks/>
          </p:cNvCxnSpPr>
          <p:nvPr/>
        </p:nvCxnSpPr>
        <p:spPr>
          <a:xfrm>
            <a:off x="-852487" y="4701546"/>
            <a:ext cx="13533120" cy="1455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43B250-0CEF-488C-11E4-F4C2123E17B7}"/>
              </a:ext>
            </a:extLst>
          </p:cNvPr>
          <p:cNvSpPr txBox="1"/>
          <p:nvPr/>
        </p:nvSpPr>
        <p:spPr>
          <a:xfrm>
            <a:off x="10375434" y="4111070"/>
            <a:ext cx="22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Fabricate chip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32A82298-3DF5-E751-6B3A-678A25ED0058}"/>
              </a:ext>
            </a:extLst>
          </p:cNvPr>
          <p:cNvSpPr/>
          <p:nvPr/>
        </p:nvSpPr>
        <p:spPr>
          <a:xfrm>
            <a:off x="1673427" y="646362"/>
            <a:ext cx="2362820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DA449C-02DB-AF4E-2778-0FDEDAB6A1F3}"/>
              </a:ext>
            </a:extLst>
          </p:cNvPr>
          <p:cNvSpPr txBox="1"/>
          <p:nvPr/>
        </p:nvSpPr>
        <p:spPr>
          <a:xfrm>
            <a:off x="1911657" y="1982664"/>
            <a:ext cx="19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Propose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F91999-FDBA-A13E-7392-1662B420CD22}"/>
              </a:ext>
            </a:extLst>
          </p:cNvPr>
          <p:cNvSpPr txBox="1"/>
          <p:nvPr/>
        </p:nvSpPr>
        <p:spPr>
          <a:xfrm>
            <a:off x="5656914" y="1953327"/>
            <a:ext cx="290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Training on GPU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2873F891-2EF7-F8F6-CB70-40C7B6F3BC98}"/>
              </a:ext>
            </a:extLst>
          </p:cNvPr>
          <p:cNvSpPr/>
          <p:nvPr/>
        </p:nvSpPr>
        <p:spPr>
          <a:xfrm>
            <a:off x="10366203" y="639769"/>
            <a:ext cx="2236983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D276B-C862-6414-17D4-E68E4D5DC0FD}"/>
              </a:ext>
            </a:extLst>
          </p:cNvPr>
          <p:cNvSpPr txBox="1"/>
          <p:nvPr/>
        </p:nvSpPr>
        <p:spPr>
          <a:xfrm>
            <a:off x="10366203" y="196219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Inference model</a:t>
            </a: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0C064383-A165-9F3E-57A9-C5EEE1B0879F}"/>
              </a:ext>
            </a:extLst>
          </p:cNvPr>
          <p:cNvSpPr/>
          <p:nvPr/>
        </p:nvSpPr>
        <p:spPr>
          <a:xfrm>
            <a:off x="1701190" y="4860765"/>
            <a:ext cx="2297830" cy="1687992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110F9F95-378A-9D48-C4AA-012845F19983}"/>
              </a:ext>
            </a:extLst>
          </p:cNvPr>
          <p:cNvSpPr/>
          <p:nvPr/>
        </p:nvSpPr>
        <p:spPr>
          <a:xfrm>
            <a:off x="5704368" y="4860765"/>
            <a:ext cx="2852892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30A921C2-DF31-24AC-6D42-FF54A55199C6}"/>
              </a:ext>
            </a:extLst>
          </p:cNvPr>
          <p:cNvSpPr/>
          <p:nvPr/>
        </p:nvSpPr>
        <p:spPr>
          <a:xfrm>
            <a:off x="10370504" y="4872449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CFE8BC93-45F9-1C5F-1174-5E45E572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90798" y="4074331"/>
            <a:ext cx="1280023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19BE9CC6-DC34-0959-E47E-E9D5E04E1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3469"/>
          <a:stretch>
            <a:fillRect/>
          </a:stretch>
        </p:blipFill>
        <p:spPr bwMode="auto">
          <a:xfrm>
            <a:off x="10366203" y="4875922"/>
            <a:ext cx="2332290" cy="10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8F7DC5-6DA5-663B-B085-C4DDC93B0B96}"/>
              </a:ext>
            </a:extLst>
          </p:cNvPr>
          <p:cNvSpPr txBox="1"/>
          <p:nvPr/>
        </p:nvSpPr>
        <p:spPr>
          <a:xfrm>
            <a:off x="5645150" y="6198477"/>
            <a:ext cx="302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CPU/GPU/…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0D9531-F67E-2F0A-D42C-7521E5D3AC6E}"/>
              </a:ext>
            </a:extLst>
          </p:cNvPr>
          <p:cNvSpPr txBox="1"/>
          <p:nvPr/>
        </p:nvSpPr>
        <p:spPr>
          <a:xfrm>
            <a:off x="1603509" y="616162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Quantum algorithms</a:t>
            </a:r>
          </a:p>
        </p:txBody>
      </p:sp>
      <p:pic>
        <p:nvPicPr>
          <p:cNvPr id="32" name="Picture 4" descr="Fractional Gates • Quantum Zeitgeist">
            <a:extLst>
              <a:ext uri="{FF2B5EF4-FFF2-40B4-BE49-F238E27FC236}">
                <a16:creationId xmlns:a16="http://schemas.microsoft.com/office/drawing/2014/main" id="{48C87B8E-8B25-4642-7032-1403033A2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0"/>
          <a:stretch>
            <a:fillRect/>
          </a:stretch>
        </p:blipFill>
        <p:spPr bwMode="auto">
          <a:xfrm>
            <a:off x="1696784" y="4854926"/>
            <a:ext cx="2302570" cy="12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FFA14D-03C6-C25B-B98D-B117B24D829C}"/>
              </a:ext>
            </a:extLst>
          </p:cNvPr>
          <p:cNvSpPr txBox="1"/>
          <p:nvPr/>
        </p:nvSpPr>
        <p:spPr>
          <a:xfrm>
            <a:off x="10392800" y="5932517"/>
            <a:ext cx="22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Deploy on real quantum computer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759E11-3728-AD09-1B66-1CC6A76237B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99020" y="5704761"/>
            <a:ext cx="170534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C19C6-1B38-40A7-01E1-BB152DFFD7D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8557260" y="5717174"/>
            <a:ext cx="1813244" cy="116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83C2E66-AA85-164D-4FB0-A61ABBC0A768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6986431" y="-1770871"/>
            <a:ext cx="374806" cy="8621723"/>
          </a:xfrm>
          <a:prstGeom prst="bentConnector3">
            <a:avLst>
              <a:gd name="adj1" fmla="val 19504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iagram of a network&#10;&#10;AI-generated content may be incorrect.">
            <a:extLst>
              <a:ext uri="{FF2B5EF4-FFF2-40B4-BE49-F238E27FC236}">
                <a16:creationId xmlns:a16="http://schemas.microsoft.com/office/drawing/2014/main" id="{969C7A31-8D78-BB35-0ABE-0608BFBA5B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28" y="646362"/>
            <a:ext cx="2362820" cy="1324739"/>
          </a:xfrm>
          <a:prstGeom prst="rect">
            <a:avLst/>
          </a:prstGeom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54290-BE06-B25F-6EC4-D4E4AEF773F1}"/>
              </a:ext>
            </a:extLst>
          </p:cNvPr>
          <p:cNvGrpSpPr/>
          <p:nvPr/>
        </p:nvGrpSpPr>
        <p:grpSpPr>
          <a:xfrm>
            <a:off x="10366203" y="621518"/>
            <a:ext cx="2285239" cy="1319139"/>
            <a:chOff x="-2930466" y="3133562"/>
            <a:chExt cx="1866473" cy="122350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584A1D3-C1D5-4EFB-196F-51098F2088A3}"/>
                </a:ext>
              </a:extLst>
            </p:cNvPr>
            <p:cNvSpPr/>
            <p:nvPr/>
          </p:nvSpPr>
          <p:spPr>
            <a:xfrm>
              <a:off x="-2930466" y="3133562"/>
              <a:ext cx="1827209" cy="1212944"/>
            </a:xfrm>
            <a:prstGeom prst="roundRect">
              <a:avLst>
                <a:gd name="adj" fmla="val 4102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0" name="Picture 39" descr="Document Vector Art, Icons, and Graphics for Free Download">
              <a:extLst>
                <a:ext uri="{FF2B5EF4-FFF2-40B4-BE49-F238E27FC236}">
                  <a16:creationId xmlns:a16="http://schemas.microsoft.com/office/drawing/2014/main" id="{47A82B17-D57E-1CAE-4942-7470BEEC9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4" t="15064" r="23774" b="27683"/>
            <a:stretch>
              <a:fillRect/>
            </a:stretch>
          </p:blipFill>
          <p:spPr bwMode="auto">
            <a:xfrm>
              <a:off x="-2804134" y="3171801"/>
              <a:ext cx="345885" cy="38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2">
              <a:extLst>
                <a:ext uri="{FF2B5EF4-FFF2-40B4-BE49-F238E27FC236}">
                  <a16:creationId xmlns:a16="http://schemas.microsoft.com/office/drawing/2014/main" id="{9B563163-9708-57EA-DD42-5818231D4ABA}"/>
                </a:ext>
              </a:extLst>
            </p:cNvPr>
            <p:cNvSpPr/>
            <p:nvPr/>
          </p:nvSpPr>
          <p:spPr>
            <a:xfrm>
              <a:off x="-2383519" y="3655408"/>
              <a:ext cx="235403" cy="2027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2" name="Picture 41" descr="5+ điều cần biết về chụp cộng hưởng từ có tiêm thuốc tương phản">
              <a:extLst>
                <a:ext uri="{FF2B5EF4-FFF2-40B4-BE49-F238E27FC236}">
                  <a16:creationId xmlns:a16="http://schemas.microsoft.com/office/drawing/2014/main" id="{993F408A-6079-35DA-5D90-CED09677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8142" y="3620068"/>
              <a:ext cx="339893" cy="388758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ECG signals (744 fragments) | IEEE DataPort">
              <a:extLst>
                <a:ext uri="{FF2B5EF4-FFF2-40B4-BE49-F238E27FC236}">
                  <a16:creationId xmlns:a16="http://schemas.microsoft.com/office/drawing/2014/main" id="{76AF0D7B-CF4B-0304-677E-4C3C84FF0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4267" y="4025581"/>
              <a:ext cx="400515" cy="300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9857267-60F8-E59E-3717-65DE1652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6938" y="3144126"/>
              <a:ext cx="1212945" cy="121294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4DF691-0853-1EBF-2D24-8BC2B3EE9CCE}"/>
              </a:ext>
            </a:extLst>
          </p:cNvPr>
          <p:cNvCxnSpPr>
            <a:cxnSpLocks/>
          </p:cNvCxnSpPr>
          <p:nvPr/>
        </p:nvCxnSpPr>
        <p:spPr>
          <a:xfrm>
            <a:off x="4391848" y="3494004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153D91-6E22-9CA8-0FBF-0940C47175CC}"/>
              </a:ext>
            </a:extLst>
          </p:cNvPr>
          <p:cNvCxnSpPr>
            <a:cxnSpLocks/>
          </p:cNvCxnSpPr>
          <p:nvPr/>
        </p:nvCxnSpPr>
        <p:spPr>
          <a:xfrm>
            <a:off x="8172756" y="3514692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E80813-038A-FE47-00BF-7100AE366B57}"/>
              </a:ext>
            </a:extLst>
          </p:cNvPr>
          <p:cNvCxnSpPr>
            <a:cxnSpLocks/>
          </p:cNvCxnSpPr>
          <p:nvPr/>
        </p:nvCxnSpPr>
        <p:spPr>
          <a:xfrm>
            <a:off x="4431035" y="1359049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A5241E-0703-2023-05FC-2B614FE5B5C9}"/>
              </a:ext>
            </a:extLst>
          </p:cNvPr>
          <p:cNvCxnSpPr>
            <a:cxnSpLocks/>
          </p:cNvCxnSpPr>
          <p:nvPr/>
        </p:nvCxnSpPr>
        <p:spPr>
          <a:xfrm>
            <a:off x="8211943" y="1379737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FDFAB-BCC7-B829-CCF7-F2310C1F6B3C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H="1" flipV="1">
            <a:off x="2842741" y="4475639"/>
            <a:ext cx="7364" cy="3851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17DD5E-BF04-C1D3-B1F3-A808309A08E1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rot="16200000" flipH="1">
            <a:off x="9117967" y="2461541"/>
            <a:ext cx="408272" cy="4420489"/>
          </a:xfrm>
          <a:prstGeom prst="bentConnector3">
            <a:avLst>
              <a:gd name="adj1" fmla="val 2978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3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FF2B5EF4-FFF2-40B4-BE49-F238E27FC236}">
                <a16:creationId xmlns:a16="http://schemas.microsoft.com/office/drawing/2014/main" id="{6E830DA2-D141-0080-A10A-18F2803EE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5706" y="-533400"/>
            <a:ext cx="12790393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A0AD19-2E2F-4A50-4961-529E2C1BDCC1}"/>
              </a:ext>
            </a:extLst>
          </p:cNvPr>
          <p:cNvSpPr/>
          <p:nvPr/>
        </p:nvSpPr>
        <p:spPr>
          <a:xfrm>
            <a:off x="6420532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7736-622C-7588-A664-D2552D396E81}"/>
              </a:ext>
            </a:extLst>
          </p:cNvPr>
          <p:cNvCxnSpPr>
            <a:cxnSpLocks/>
          </p:cNvCxnSpPr>
          <p:nvPr/>
        </p:nvCxnSpPr>
        <p:spPr>
          <a:xfrm>
            <a:off x="576488" y="2419432"/>
            <a:ext cx="12524755" cy="1354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9420BF-5155-0B76-96E2-4E01FD9A4176}"/>
              </a:ext>
            </a:extLst>
          </p:cNvPr>
          <p:cNvSpPr txBox="1"/>
          <p:nvPr/>
        </p:nvSpPr>
        <p:spPr>
          <a:xfrm>
            <a:off x="608745" y="2981975"/>
            <a:ext cx="13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cs typeface="Times New Roman" panose="02020603050405020304" pitchFamily="18" charset="0"/>
              </a:rPr>
              <a:t>R&amp;D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1463F-234D-8526-28A4-E833F44C1E25}"/>
              </a:ext>
            </a:extLst>
          </p:cNvPr>
          <p:cNvSpPr txBox="1"/>
          <p:nvPr/>
        </p:nvSpPr>
        <p:spPr>
          <a:xfrm>
            <a:off x="608745" y="1286648"/>
            <a:ext cx="140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Academy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BC46A-7770-4085-667C-0FD21E0B021C}"/>
              </a:ext>
            </a:extLst>
          </p:cNvPr>
          <p:cNvSpPr txBox="1"/>
          <p:nvPr/>
        </p:nvSpPr>
        <p:spPr>
          <a:xfrm>
            <a:off x="578340" y="4300271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Startup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915B31-43A5-4C0B-2D61-3084F6EA5194}"/>
              </a:ext>
            </a:extLst>
          </p:cNvPr>
          <p:cNvCxnSpPr>
            <a:cxnSpLocks/>
          </p:cNvCxnSpPr>
          <p:nvPr/>
        </p:nvCxnSpPr>
        <p:spPr>
          <a:xfrm>
            <a:off x="533627" y="3846109"/>
            <a:ext cx="12567616" cy="1351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FA5A9C-18E7-6EEE-15A1-8042AFC24EFB}"/>
              </a:ext>
            </a:extLst>
          </p:cNvPr>
          <p:cNvCxnSpPr>
            <a:cxnSpLocks/>
          </p:cNvCxnSpPr>
          <p:nvPr/>
        </p:nvCxnSpPr>
        <p:spPr>
          <a:xfrm>
            <a:off x="1923146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68B5793-D12D-F5DF-E339-A600EE2EDF3E}"/>
              </a:ext>
            </a:extLst>
          </p:cNvPr>
          <p:cNvSpPr/>
          <p:nvPr/>
        </p:nvSpPr>
        <p:spPr>
          <a:xfrm>
            <a:off x="2039258" y="675396"/>
            <a:ext cx="2521566" cy="47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High school student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6A0E8F-C178-A5C1-C7BD-3FAF3668010A}"/>
              </a:ext>
            </a:extLst>
          </p:cNvPr>
          <p:cNvCxnSpPr>
            <a:cxnSpLocks/>
          </p:cNvCxnSpPr>
          <p:nvPr/>
        </p:nvCxnSpPr>
        <p:spPr>
          <a:xfrm>
            <a:off x="4717143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586DB8-BA51-8305-B0C3-EF321CF93C3C}"/>
              </a:ext>
            </a:extLst>
          </p:cNvPr>
          <p:cNvCxnSpPr>
            <a:cxnSpLocks/>
          </p:cNvCxnSpPr>
          <p:nvPr/>
        </p:nvCxnSpPr>
        <p:spPr>
          <a:xfrm>
            <a:off x="6313714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BEF14A7-7591-1620-7E04-B21A2D132CB0}"/>
              </a:ext>
            </a:extLst>
          </p:cNvPr>
          <p:cNvSpPr/>
          <p:nvPr/>
        </p:nvSpPr>
        <p:spPr>
          <a:xfrm>
            <a:off x="2039258" y="1267740"/>
            <a:ext cx="2521566" cy="4712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Undergraduate student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82E67F-EBCF-5744-0BAE-63577B48D0A7}"/>
              </a:ext>
            </a:extLst>
          </p:cNvPr>
          <p:cNvCxnSpPr>
            <a:cxnSpLocks/>
          </p:cNvCxnSpPr>
          <p:nvPr/>
        </p:nvCxnSpPr>
        <p:spPr>
          <a:xfrm>
            <a:off x="7932057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1E00A0-2DD3-3A54-AC0C-A12A7A4D820C}"/>
              </a:ext>
            </a:extLst>
          </p:cNvPr>
          <p:cNvCxnSpPr>
            <a:cxnSpLocks/>
          </p:cNvCxnSpPr>
          <p:nvPr/>
        </p:nvCxnSpPr>
        <p:spPr>
          <a:xfrm>
            <a:off x="9561285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FD8CA1-C9F5-446A-4ACD-CA54BF93A317}"/>
              </a:ext>
            </a:extLst>
          </p:cNvPr>
          <p:cNvCxnSpPr>
            <a:cxnSpLocks/>
          </p:cNvCxnSpPr>
          <p:nvPr/>
        </p:nvCxnSpPr>
        <p:spPr>
          <a:xfrm>
            <a:off x="11362871" y="506183"/>
            <a:ext cx="0" cy="46516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1B6D9-92DB-FE5B-94BF-2C2DB2A3DD93}"/>
              </a:ext>
            </a:extLst>
          </p:cNvPr>
          <p:cNvSpPr/>
          <p:nvPr/>
        </p:nvSpPr>
        <p:spPr>
          <a:xfrm>
            <a:off x="2039258" y="1850616"/>
            <a:ext cx="2521566" cy="4712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MS/PhD student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9C1EE7-EAE4-83F5-64EA-B85787AEC916}"/>
              </a:ext>
            </a:extLst>
          </p:cNvPr>
          <p:cNvSpPr txBox="1"/>
          <p:nvPr/>
        </p:nvSpPr>
        <p:spPr>
          <a:xfrm>
            <a:off x="4932818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5D1669-4868-CD1A-B00A-C616D2BA0FD3}"/>
              </a:ext>
            </a:extLst>
          </p:cNvPr>
          <p:cNvSpPr/>
          <p:nvPr/>
        </p:nvSpPr>
        <p:spPr>
          <a:xfrm>
            <a:off x="4820554" y="52520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9F1BEA-FF54-7654-E9FE-7DB6AB9D34C8}"/>
              </a:ext>
            </a:extLst>
          </p:cNvPr>
          <p:cNvSpPr txBox="1"/>
          <p:nvPr/>
        </p:nvSpPr>
        <p:spPr>
          <a:xfrm>
            <a:off x="576488" y="5284456"/>
            <a:ext cx="265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*Free, **Paid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D31F03-4FE4-9AA9-52F2-FD4B7A524C89}"/>
              </a:ext>
            </a:extLst>
          </p:cNvPr>
          <p:cNvSpPr/>
          <p:nvPr/>
        </p:nvSpPr>
        <p:spPr>
          <a:xfrm>
            <a:off x="2039259" y="675396"/>
            <a:ext cx="2518229" cy="46939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9F0E64-993E-E3ED-6A50-CDDDC8ED6DF7}"/>
              </a:ext>
            </a:extLst>
          </p:cNvPr>
          <p:cNvSpPr txBox="1"/>
          <p:nvPr/>
        </p:nvSpPr>
        <p:spPr>
          <a:xfrm>
            <a:off x="4660900" y="209225"/>
            <a:ext cx="1769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Basic </a:t>
            </a:r>
            <a:r>
              <a:rPr lang="en-US" sz="1400" dirty="0"/>
              <a:t>k</a:t>
            </a:r>
            <a:r>
              <a:rPr lang="en-US" sz="1400" dirty="0">
                <a:solidFill>
                  <a:schemeClr val="tx1"/>
                </a:solidFill>
              </a:rPr>
              <a:t>nowledge*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E9F0840-33B5-384F-CF28-5EC54E0EA3F9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557488" y="910092"/>
            <a:ext cx="1538512" cy="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E9A793E-F49F-B7F2-BC3B-D943296A6625}"/>
              </a:ext>
            </a:extLst>
          </p:cNvPr>
          <p:cNvSpPr/>
          <p:nvPr/>
        </p:nvSpPr>
        <p:spPr>
          <a:xfrm>
            <a:off x="9674230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A285132-890B-39F6-B1DA-B0B44EE2CEA0}"/>
              </a:ext>
            </a:extLst>
          </p:cNvPr>
          <p:cNvSpPr/>
          <p:nvPr/>
        </p:nvSpPr>
        <p:spPr>
          <a:xfrm>
            <a:off x="8055202" y="51885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098B79-3AB0-77D4-DED3-581A965F7675}"/>
              </a:ext>
            </a:extLst>
          </p:cNvPr>
          <p:cNvSpPr txBox="1"/>
          <p:nvPr/>
        </p:nvSpPr>
        <p:spPr>
          <a:xfrm>
            <a:off x="6431711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1**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A0767F-364D-439D-16C3-43503FD334E8}"/>
              </a:ext>
            </a:extLst>
          </p:cNvPr>
          <p:cNvSpPr txBox="1"/>
          <p:nvPr/>
        </p:nvSpPr>
        <p:spPr>
          <a:xfrm>
            <a:off x="8060938" y="19668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2**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255BB-8A68-032F-1759-6B52F14554AF}"/>
              </a:ext>
            </a:extLst>
          </p:cNvPr>
          <p:cNvSpPr txBox="1"/>
          <p:nvPr/>
        </p:nvSpPr>
        <p:spPr>
          <a:xfrm>
            <a:off x="9690165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3**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0AB2DBF-C4D0-8EE3-F8BA-8F0F17FE13BA}"/>
              </a:ext>
            </a:extLst>
          </p:cNvPr>
          <p:cNvCxnSpPr>
            <a:cxnSpLocks/>
          </p:cNvCxnSpPr>
          <p:nvPr/>
        </p:nvCxnSpPr>
        <p:spPr>
          <a:xfrm>
            <a:off x="4557488" y="1487005"/>
            <a:ext cx="63835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CF426B1-FA81-90DF-4E7A-BAA1046582E1}"/>
              </a:ext>
            </a:extLst>
          </p:cNvPr>
          <p:cNvSpPr/>
          <p:nvPr/>
        </p:nvSpPr>
        <p:spPr>
          <a:xfrm>
            <a:off x="6096000" y="1390037"/>
            <a:ext cx="397575" cy="16794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5F7580-4917-A0F5-38DC-62C46C269223}"/>
              </a:ext>
            </a:extLst>
          </p:cNvPr>
          <p:cNvCxnSpPr>
            <a:cxnSpLocks/>
          </p:cNvCxnSpPr>
          <p:nvPr/>
        </p:nvCxnSpPr>
        <p:spPr>
          <a:xfrm>
            <a:off x="6430804" y="2083905"/>
            <a:ext cx="45102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CEB8AACC-882B-EECA-8B0F-3E132B487856}"/>
              </a:ext>
            </a:extLst>
          </p:cNvPr>
          <p:cNvSpPr/>
          <p:nvPr/>
        </p:nvSpPr>
        <p:spPr>
          <a:xfrm>
            <a:off x="10928658" y="1309902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724698-BD4A-C941-7172-ADF4869AEE18}"/>
              </a:ext>
            </a:extLst>
          </p:cNvPr>
          <p:cNvSpPr txBox="1"/>
          <p:nvPr/>
        </p:nvSpPr>
        <p:spPr>
          <a:xfrm>
            <a:off x="10894402" y="1371753"/>
            <a:ext cx="426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FC68994-A4CE-6793-E57A-959D2D782358}"/>
              </a:ext>
            </a:extLst>
          </p:cNvPr>
          <p:cNvSpPr/>
          <p:nvPr/>
        </p:nvSpPr>
        <p:spPr>
          <a:xfrm>
            <a:off x="10941050" y="1894160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42964F-58C8-40FE-23E8-60FB730CB105}"/>
              </a:ext>
            </a:extLst>
          </p:cNvPr>
          <p:cNvSpPr txBox="1"/>
          <p:nvPr/>
        </p:nvSpPr>
        <p:spPr>
          <a:xfrm>
            <a:off x="10932850" y="1962048"/>
            <a:ext cx="3654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EE174A-0344-5225-D69D-2278A5238E90}"/>
              </a:ext>
            </a:extLst>
          </p:cNvPr>
          <p:cNvSpPr/>
          <p:nvPr/>
        </p:nvSpPr>
        <p:spPr>
          <a:xfrm>
            <a:off x="6100159" y="723851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DA815A7-E04A-62F8-BEB1-CBAFDCF204E1}"/>
              </a:ext>
            </a:extLst>
          </p:cNvPr>
          <p:cNvSpPr txBox="1"/>
          <p:nvPr/>
        </p:nvSpPr>
        <p:spPr>
          <a:xfrm>
            <a:off x="5954451" y="791739"/>
            <a:ext cx="636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D259E1-9540-88BF-68EA-367D2C25AFC4}"/>
              </a:ext>
            </a:extLst>
          </p:cNvPr>
          <p:cNvSpPr/>
          <p:nvPr/>
        </p:nvSpPr>
        <p:spPr>
          <a:xfrm>
            <a:off x="11517994" y="510201"/>
            <a:ext cx="1583249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71D708-787D-5FB5-B3C7-AEB0D24FAF8C}"/>
              </a:ext>
            </a:extLst>
          </p:cNvPr>
          <p:cNvSpPr/>
          <p:nvPr/>
        </p:nvSpPr>
        <p:spPr>
          <a:xfrm>
            <a:off x="11443462" y="1687134"/>
            <a:ext cx="462926" cy="159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52992F3-C38B-A410-4EA8-AC7FF64E5F40}"/>
              </a:ext>
            </a:extLst>
          </p:cNvPr>
          <p:cNvCxnSpPr>
            <a:cxnSpLocks/>
            <a:stCxn id="86" idx="6"/>
            <a:endCxn id="95" idx="0"/>
          </p:cNvCxnSpPr>
          <p:nvPr/>
        </p:nvCxnSpPr>
        <p:spPr>
          <a:xfrm>
            <a:off x="11266079" y="1478613"/>
            <a:ext cx="408846" cy="208521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E5CF676-FE6B-3C20-4DB7-2C358D11B3C1}"/>
              </a:ext>
            </a:extLst>
          </p:cNvPr>
          <p:cNvCxnSpPr>
            <a:cxnSpLocks/>
            <a:stCxn id="89" idx="6"/>
            <a:endCxn id="95" idx="2"/>
          </p:cNvCxnSpPr>
          <p:nvPr/>
        </p:nvCxnSpPr>
        <p:spPr>
          <a:xfrm flipV="1">
            <a:off x="11278471" y="1846526"/>
            <a:ext cx="396454" cy="21634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819CD17-70E0-E0B5-1103-F20E61EFFF86}"/>
              </a:ext>
            </a:extLst>
          </p:cNvPr>
          <p:cNvSpPr txBox="1"/>
          <p:nvPr/>
        </p:nvSpPr>
        <p:spPr>
          <a:xfrm>
            <a:off x="11566201" y="18229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Project*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FBAD78-0AB5-B282-ECC8-A9EBBB2FD1F2}"/>
              </a:ext>
            </a:extLst>
          </p:cNvPr>
          <p:cNvSpPr/>
          <p:nvPr/>
        </p:nvSpPr>
        <p:spPr>
          <a:xfrm>
            <a:off x="2035922" y="2704964"/>
            <a:ext cx="2521566" cy="4712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Staff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5547843-F385-CE39-8B61-4F0934A340A5}"/>
              </a:ext>
            </a:extLst>
          </p:cNvPr>
          <p:cNvSpPr/>
          <p:nvPr/>
        </p:nvSpPr>
        <p:spPr>
          <a:xfrm>
            <a:off x="2039258" y="3267853"/>
            <a:ext cx="2521566" cy="4712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Partner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35DFECE-B982-6B30-CF20-61A324E29B08}"/>
              </a:ext>
            </a:extLst>
          </p:cNvPr>
          <p:cNvSpPr/>
          <p:nvPr/>
        </p:nvSpPr>
        <p:spPr>
          <a:xfrm>
            <a:off x="2048547" y="3971186"/>
            <a:ext cx="2521566" cy="4712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Mentor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5C03046-A34E-E551-9FCB-490B55E92513}"/>
              </a:ext>
            </a:extLst>
          </p:cNvPr>
          <p:cNvSpPr/>
          <p:nvPr/>
        </p:nvSpPr>
        <p:spPr>
          <a:xfrm>
            <a:off x="2051883" y="4534075"/>
            <a:ext cx="2521566" cy="47123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Advisor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6A1C7FA-2777-3BF5-C68C-25388E74F2D2}"/>
              </a:ext>
            </a:extLst>
          </p:cNvPr>
          <p:cNvSpPr txBox="1"/>
          <p:nvPr/>
        </p:nvSpPr>
        <p:spPr>
          <a:xfrm>
            <a:off x="6493575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A9783D-384C-8ADE-D244-E07854C01A43}"/>
              </a:ext>
            </a:extLst>
          </p:cNvPr>
          <p:cNvSpPr txBox="1"/>
          <p:nvPr/>
        </p:nvSpPr>
        <p:spPr>
          <a:xfrm>
            <a:off x="8120394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607732E-03D6-F0B4-7BC4-882B2709F5BA}"/>
              </a:ext>
            </a:extLst>
          </p:cNvPr>
          <p:cNvSpPr txBox="1"/>
          <p:nvPr/>
        </p:nvSpPr>
        <p:spPr>
          <a:xfrm>
            <a:off x="9681151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C167DAEC-5242-224E-B770-135A0E27D3B7}"/>
              </a:ext>
            </a:extLst>
          </p:cNvPr>
          <p:cNvCxnSpPr>
            <a:cxnSpLocks/>
            <a:stCxn id="63" idx="0"/>
            <a:endCxn id="120" idx="0"/>
          </p:cNvCxnSpPr>
          <p:nvPr/>
        </p:nvCxnSpPr>
        <p:spPr>
          <a:xfrm rot="5400000" flipH="1" flipV="1">
            <a:off x="6284338" y="-967413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1DE53310-E78C-20D3-3F13-6F79ED9E0B73}"/>
              </a:ext>
            </a:extLst>
          </p:cNvPr>
          <p:cNvCxnSpPr>
            <a:cxnSpLocks/>
            <a:stCxn id="120" idx="0"/>
            <a:endCxn id="121" idx="0"/>
          </p:cNvCxnSpPr>
          <p:nvPr/>
        </p:nvCxnSpPr>
        <p:spPr>
          <a:xfrm rot="16200000" flipH="1">
            <a:off x="7874573" y="-996891"/>
            <a:ext cx="7106" cy="1626819"/>
          </a:xfrm>
          <a:prstGeom prst="curvedConnector3">
            <a:avLst>
              <a:gd name="adj1" fmla="val -3217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1270A273-260B-7C4D-A08C-34EFF3413A5E}"/>
              </a:ext>
            </a:extLst>
          </p:cNvPr>
          <p:cNvCxnSpPr>
            <a:cxnSpLocks/>
            <a:stCxn id="121" idx="0"/>
            <a:endCxn id="122" idx="0"/>
          </p:cNvCxnSpPr>
          <p:nvPr/>
        </p:nvCxnSpPr>
        <p:spPr>
          <a:xfrm rot="5400000" flipH="1" flipV="1">
            <a:off x="9471914" y="-960307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74E1A4C-9060-3B14-48D6-F3C21F82C374}"/>
              </a:ext>
            </a:extLst>
          </p:cNvPr>
          <p:cNvSpPr txBox="1"/>
          <p:nvPr/>
        </p:nvSpPr>
        <p:spPr>
          <a:xfrm>
            <a:off x="11566201" y="576417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1,2</a:t>
            </a:r>
          </a:p>
          <a:p>
            <a:r>
              <a:rPr lang="en-US" dirty="0"/>
              <a:t>Thesis</a:t>
            </a:r>
          </a:p>
        </p:txBody>
      </p:sp>
      <p:pic>
        <p:nvPicPr>
          <p:cNvPr id="138" name="Picture 137" descr="A black and white logo with a brain">
            <a:extLst>
              <a:ext uri="{FF2B5EF4-FFF2-40B4-BE49-F238E27FC236}">
                <a16:creationId xmlns:a16="http://schemas.microsoft.com/office/drawing/2014/main" id="{02EB5EC5-5A9D-6630-F7CB-F85C0501D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7" y="-316884"/>
            <a:ext cx="808112" cy="1012574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3E893622-3B8D-A7B1-1F45-735412E9DE75}"/>
              </a:ext>
            </a:extLst>
          </p:cNvPr>
          <p:cNvSpPr/>
          <p:nvPr/>
        </p:nvSpPr>
        <p:spPr>
          <a:xfrm>
            <a:off x="4827934" y="2718173"/>
            <a:ext cx="911209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431D182-90F0-A7E7-8C27-838F32530F96}"/>
              </a:ext>
            </a:extLst>
          </p:cNvPr>
          <p:cNvSpPr txBox="1"/>
          <p:nvPr/>
        </p:nvSpPr>
        <p:spPr>
          <a:xfrm>
            <a:off x="4864174" y="3070110"/>
            <a:ext cx="8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F782BBF-D5DF-46EF-68B7-C85DBD206B77}"/>
              </a:ext>
            </a:extLst>
          </p:cNvPr>
          <p:cNvSpPr/>
          <p:nvPr/>
        </p:nvSpPr>
        <p:spPr>
          <a:xfrm>
            <a:off x="7004010" y="2725282"/>
            <a:ext cx="1315268" cy="1023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40B48CA-9F5E-E0C0-A46E-7A53E0295709}"/>
              </a:ext>
            </a:extLst>
          </p:cNvPr>
          <p:cNvSpPr txBox="1"/>
          <p:nvPr/>
        </p:nvSpPr>
        <p:spPr>
          <a:xfrm>
            <a:off x="7030117" y="3048882"/>
            <a:ext cx="12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B531F86-CFC3-0485-4C57-04461ACD623A}"/>
              </a:ext>
            </a:extLst>
          </p:cNvPr>
          <p:cNvSpPr/>
          <p:nvPr/>
        </p:nvSpPr>
        <p:spPr>
          <a:xfrm>
            <a:off x="9549042" y="2702044"/>
            <a:ext cx="62456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4399058-74D1-A08A-2FDA-AF9D890A9266}"/>
              </a:ext>
            </a:extLst>
          </p:cNvPr>
          <p:cNvSpPr txBox="1"/>
          <p:nvPr/>
        </p:nvSpPr>
        <p:spPr>
          <a:xfrm>
            <a:off x="9561284" y="3053981"/>
            <a:ext cx="60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F444B47-D22A-977C-3C49-7E9907FA7A4D}"/>
              </a:ext>
            </a:extLst>
          </p:cNvPr>
          <p:cNvSpPr/>
          <p:nvPr/>
        </p:nvSpPr>
        <p:spPr>
          <a:xfrm>
            <a:off x="11517994" y="2693135"/>
            <a:ext cx="158084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675F8C1-4734-D23E-AB82-C7FE6B5A972C}"/>
              </a:ext>
            </a:extLst>
          </p:cNvPr>
          <p:cNvSpPr txBox="1"/>
          <p:nvPr/>
        </p:nvSpPr>
        <p:spPr>
          <a:xfrm>
            <a:off x="11554234" y="2879972"/>
            <a:ext cx="112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Fabricate chip</a:t>
            </a:r>
          </a:p>
        </p:txBody>
      </p:sp>
      <p:pic>
        <p:nvPicPr>
          <p:cNvPr id="1026" name="Picture 2" descr="May be an image of text">
            <a:extLst>
              <a:ext uri="{FF2B5EF4-FFF2-40B4-BE49-F238E27FC236}">
                <a16:creationId xmlns:a16="http://schemas.microsoft.com/office/drawing/2014/main" id="{CAB84BA2-72C1-C7E5-EBCC-D9CE0EB4B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18693" r="2145" b="22945"/>
          <a:stretch>
            <a:fillRect/>
          </a:stretch>
        </p:blipFill>
        <p:spPr bwMode="auto">
          <a:xfrm rot="16200000">
            <a:off x="10213323" y="2752512"/>
            <a:ext cx="1049672" cy="9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y be an image of text">
            <a:extLst>
              <a:ext uri="{FF2B5EF4-FFF2-40B4-BE49-F238E27FC236}">
                <a16:creationId xmlns:a16="http://schemas.microsoft.com/office/drawing/2014/main" id="{7B5CDA45-8060-D4BA-A52E-DA5723B8A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6307" r="12617" b="13272"/>
          <a:stretch>
            <a:fillRect/>
          </a:stretch>
        </p:blipFill>
        <p:spPr bwMode="auto">
          <a:xfrm>
            <a:off x="8402845" y="2716344"/>
            <a:ext cx="843408" cy="104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69769FA-8426-EFDC-2559-793F9058D5A8}"/>
              </a:ext>
            </a:extLst>
          </p:cNvPr>
          <p:cNvCxnSpPr>
            <a:cxnSpLocks/>
            <a:stCxn id="1028" idx="3"/>
            <a:endCxn id="144" idx="1"/>
          </p:cNvCxnSpPr>
          <p:nvPr/>
        </p:nvCxnSpPr>
        <p:spPr>
          <a:xfrm flipV="1">
            <a:off x="9246253" y="3238647"/>
            <a:ext cx="315031" cy="8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0" name="Picture 149">
            <a:extLst>
              <a:ext uri="{FF2B5EF4-FFF2-40B4-BE49-F238E27FC236}">
                <a16:creationId xmlns:a16="http://schemas.microsoft.com/office/drawing/2014/main" id="{5FD0E53C-BFB3-D059-8E66-8DF3FDFC4F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54320"/>
          <a:stretch>
            <a:fillRect/>
          </a:stretch>
        </p:blipFill>
        <p:spPr>
          <a:xfrm>
            <a:off x="5821607" y="2706480"/>
            <a:ext cx="802203" cy="1049672"/>
          </a:xfrm>
          <a:prstGeom prst="rect">
            <a:avLst/>
          </a:prstGeom>
        </p:spPr>
      </p:pic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18883CC-4160-7A2A-77DB-47494A7F71CB}"/>
              </a:ext>
            </a:extLst>
          </p:cNvPr>
          <p:cNvCxnSpPr>
            <a:cxnSpLocks/>
            <a:stCxn id="150" idx="3"/>
            <a:endCxn id="142" idx="1"/>
          </p:cNvCxnSpPr>
          <p:nvPr/>
        </p:nvCxnSpPr>
        <p:spPr>
          <a:xfrm>
            <a:off x="6623810" y="3231316"/>
            <a:ext cx="406307" cy="223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094D7AB-65D9-F0A3-754F-1D0BC839031D}"/>
              </a:ext>
            </a:extLst>
          </p:cNvPr>
          <p:cNvCxnSpPr>
            <a:cxnSpLocks/>
          </p:cNvCxnSpPr>
          <p:nvPr/>
        </p:nvCxnSpPr>
        <p:spPr>
          <a:xfrm>
            <a:off x="11212632" y="3231316"/>
            <a:ext cx="31503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4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077F-41B6-D4CE-69F2-4FEA2624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0459AAF-90AF-99FA-2029-9C89A2D4CE6F}"/>
              </a:ext>
            </a:extLst>
          </p:cNvPr>
          <p:cNvSpPr/>
          <p:nvPr/>
        </p:nvSpPr>
        <p:spPr>
          <a:xfrm>
            <a:off x="2659531" y="1588548"/>
            <a:ext cx="5940000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CBDEC0-EF99-6705-F6FB-146EF6FF1516}"/>
              </a:ext>
            </a:extLst>
          </p:cNvPr>
          <p:cNvSpPr/>
          <p:nvPr/>
        </p:nvSpPr>
        <p:spPr>
          <a:xfrm rot="5400000">
            <a:off x="5117778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AC6A68-DF78-55D2-D5EC-17DD0B1A927E}"/>
              </a:ext>
            </a:extLst>
          </p:cNvPr>
          <p:cNvSpPr/>
          <p:nvPr/>
        </p:nvSpPr>
        <p:spPr>
          <a:xfrm rot="5400000">
            <a:off x="4721674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B80439-CF4F-7920-06FB-01E46E1518AA}"/>
              </a:ext>
            </a:extLst>
          </p:cNvPr>
          <p:cNvSpPr/>
          <p:nvPr/>
        </p:nvSpPr>
        <p:spPr>
          <a:xfrm rot="5400000">
            <a:off x="4325569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A76D03-293D-20E0-2FEB-768E8CFC1B35}"/>
              </a:ext>
            </a:extLst>
          </p:cNvPr>
          <p:cNvSpPr/>
          <p:nvPr/>
        </p:nvSpPr>
        <p:spPr>
          <a:xfrm>
            <a:off x="4728512" y="315543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0447D0E-C512-A1F9-F680-3657CE4C9C38}"/>
              </a:ext>
            </a:extLst>
          </p:cNvPr>
          <p:cNvSpPr/>
          <p:nvPr/>
        </p:nvSpPr>
        <p:spPr>
          <a:xfrm>
            <a:off x="4728512" y="28243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04D6BA-7FB0-BB25-3927-ABFC45A6BD05}"/>
              </a:ext>
            </a:extLst>
          </p:cNvPr>
          <p:cNvSpPr/>
          <p:nvPr/>
        </p:nvSpPr>
        <p:spPr>
          <a:xfrm>
            <a:off x="4728512" y="249318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3C2C387-FC5A-50BE-5656-954E174DF63D}"/>
              </a:ext>
            </a:extLst>
          </p:cNvPr>
          <p:cNvSpPr/>
          <p:nvPr/>
        </p:nvSpPr>
        <p:spPr>
          <a:xfrm>
            <a:off x="4904554" y="21670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AE7D31E-3AB9-8225-DB86-024F57DE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97" y="27254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ACEAB02-6CD0-8D01-21AD-A1C40E5E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24" y="2225355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8451E5-A62A-0375-5585-1ED1E95B7598}"/>
              </a:ext>
            </a:extLst>
          </p:cNvPr>
          <p:cNvSpPr txBox="1"/>
          <p:nvPr/>
        </p:nvSpPr>
        <p:spPr>
          <a:xfrm>
            <a:off x="4824511" y="372896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0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674EA-F32B-ADF0-E56D-5BB0DCBBC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90A71C-B431-E2B4-6572-47A39318F0F2}"/>
              </a:ext>
            </a:extLst>
          </p:cNvPr>
          <p:cNvSpPr/>
          <p:nvPr/>
        </p:nvSpPr>
        <p:spPr>
          <a:xfrm rot="5400000">
            <a:off x="616139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D9443E-B720-3E7E-C06E-01DB82FCFA68}"/>
              </a:ext>
            </a:extLst>
          </p:cNvPr>
          <p:cNvSpPr/>
          <p:nvPr/>
        </p:nvSpPr>
        <p:spPr>
          <a:xfrm rot="5400000">
            <a:off x="220035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2CF2D-EE59-052E-33AA-C05D4C249B4A}"/>
              </a:ext>
            </a:extLst>
          </p:cNvPr>
          <p:cNvSpPr/>
          <p:nvPr/>
        </p:nvSpPr>
        <p:spPr>
          <a:xfrm rot="5400000">
            <a:off x="-176070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8B208-5278-3F0F-6943-A59AB5D25909}"/>
              </a:ext>
            </a:extLst>
          </p:cNvPr>
          <p:cNvSpPr/>
          <p:nvPr/>
        </p:nvSpPr>
        <p:spPr>
          <a:xfrm>
            <a:off x="226873" y="295433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F5381A-C50E-3701-E24E-2DE4DE358F27}"/>
              </a:ext>
            </a:extLst>
          </p:cNvPr>
          <p:cNvSpPr/>
          <p:nvPr/>
        </p:nvSpPr>
        <p:spPr>
          <a:xfrm>
            <a:off x="226873" y="262321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DDE37E-733E-FDE8-A749-9CA64ACDD23D}"/>
              </a:ext>
            </a:extLst>
          </p:cNvPr>
          <p:cNvSpPr/>
          <p:nvPr/>
        </p:nvSpPr>
        <p:spPr>
          <a:xfrm>
            <a:off x="226873" y="229208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508132-1031-101E-297A-C0A354AF67D3}"/>
              </a:ext>
            </a:extLst>
          </p:cNvPr>
          <p:cNvSpPr/>
          <p:nvPr/>
        </p:nvSpPr>
        <p:spPr>
          <a:xfrm>
            <a:off x="402915" y="1965960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F205CF90-0198-35EF-AF0A-1C819809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8" y="2524347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B37BB288-4367-C0CB-867E-0FCF2097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1" y="2052859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A0F6A5-FF0E-7735-F7B8-090426E984EE}"/>
              </a:ext>
            </a:extLst>
          </p:cNvPr>
          <p:cNvSpPr txBox="1"/>
          <p:nvPr/>
        </p:nvSpPr>
        <p:spPr>
          <a:xfrm>
            <a:off x="322872" y="3527863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3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ô Hình Brid - Goddess Of Victory: Nikke - Noodle Stopper ...">
            <a:extLst>
              <a:ext uri="{FF2B5EF4-FFF2-40B4-BE49-F238E27FC236}">
                <a16:creationId xmlns:a16="http://schemas.microsoft.com/office/drawing/2014/main" id="{6D3B75A9-9C93-444D-B1CB-970DE5E99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 b="27426"/>
          <a:stretch>
            <a:fillRect/>
          </a:stretch>
        </p:blipFill>
        <p:spPr bwMode="auto">
          <a:xfrm>
            <a:off x="2667000" y="451412"/>
            <a:ext cx="6858000" cy="4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3AECF8-B9B3-2B76-2764-05A808312F8F}"/>
              </a:ext>
            </a:extLst>
          </p:cNvPr>
          <p:cNvSpPr/>
          <p:nvPr/>
        </p:nvSpPr>
        <p:spPr>
          <a:xfrm>
            <a:off x="5416954" y="1925647"/>
            <a:ext cx="2939970" cy="12847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390F1-B552-27F0-E308-801CACD385C1}"/>
              </a:ext>
            </a:extLst>
          </p:cNvPr>
          <p:cNvSpPr txBox="1"/>
          <p:nvPr/>
        </p:nvSpPr>
        <p:spPr>
          <a:xfrm>
            <a:off x="5567423" y="1967877"/>
            <a:ext cx="293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>
                <a:latin typeface="Andale Mono" panose="020B0509000000000004" pitchFamily="49" charset="0"/>
              </a:rPr>
              <a:t>GIVE AWAY THÁNG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77472-FD84-1ADE-3EC9-DE451D0F6B1A}"/>
              </a:ext>
            </a:extLst>
          </p:cNvPr>
          <p:cNvSpPr txBox="1"/>
          <p:nvPr/>
        </p:nvSpPr>
        <p:spPr>
          <a:xfrm>
            <a:off x="3034495" y="3647499"/>
            <a:ext cx="64905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2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hocib Script Latin Pro" panose="020F0502020204030204" pitchFamily="34" charset="0"/>
                <a:ea typeface="Brush Script MT" panose="03060802040406070304" pitchFamily="66" charset="-122"/>
                <a:cs typeface="Cochocib Script Latin Pro" panose="020F0502020204030204" pitchFamily="34" charset="0"/>
              </a:rPr>
              <a:t>NIKKE  Noodle Stopper Brid</a:t>
            </a:r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23EFDC87-63B1-DF7F-7362-6456A91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44" y="592221"/>
            <a:ext cx="795759" cy="1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am Workshop::[Nikke] Brid">
            <a:extLst>
              <a:ext uri="{FF2B5EF4-FFF2-40B4-BE49-F238E27FC236}">
                <a16:creationId xmlns:a16="http://schemas.microsoft.com/office/drawing/2014/main" id="{01A9FF36-078C-8107-3121-A82352CD9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1"/>
          <a:stretch>
            <a:fillRect/>
          </a:stretch>
        </p:blipFill>
        <p:spPr bwMode="auto">
          <a:xfrm>
            <a:off x="2844800" y="177800"/>
            <a:ext cx="6502400" cy="44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868966-7E61-3463-621A-BAF7FC9883A9}"/>
              </a:ext>
            </a:extLst>
          </p:cNvPr>
          <p:cNvSpPr/>
          <p:nvPr/>
        </p:nvSpPr>
        <p:spPr>
          <a:xfrm>
            <a:off x="4195179" y="2222340"/>
            <a:ext cx="5041418" cy="1302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1F055-3C1E-F298-1605-C4A8974ECA69}"/>
              </a:ext>
            </a:extLst>
          </p:cNvPr>
          <p:cNvSpPr txBox="1"/>
          <p:nvPr/>
        </p:nvSpPr>
        <p:spPr>
          <a:xfrm>
            <a:off x="4305782" y="2266807"/>
            <a:ext cx="493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600">
                <a:latin typeface="Andale Mono" panose="020B0509000000000004" pitchFamily="49" charset="0"/>
              </a:rPr>
              <a:t>KẾT QUẢ GIVE AWAY </a:t>
            </a:r>
          </a:p>
          <a:p>
            <a:pPr algn="ctr"/>
            <a:r>
              <a:rPr lang="en-VN" sz="3600">
                <a:latin typeface="Andale Mono" panose="020B0509000000000004" pitchFamily="49" charset="0"/>
              </a:rPr>
              <a:t>THÁNG 9 (BRID)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2590F628-8390-6264-4F3C-31792680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79704"/>
            <a:ext cx="795759" cy="1032000"/>
          </a:xfrm>
          <a:prstGeom prst="rect">
            <a:avLst/>
          </a:prstGeom>
        </p:spPr>
      </p:pic>
      <p:pic>
        <p:nvPicPr>
          <p:cNvPr id="8" name="Picture 7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61AEBAAF-8492-0AB4-BC55-0D1F1792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84" y="3656953"/>
            <a:ext cx="4390663" cy="813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97CA1-3DF4-B1AC-0867-A825492AD823}"/>
              </a:ext>
            </a:extLst>
          </p:cNvPr>
          <p:cNvSpPr txBox="1"/>
          <p:nvPr/>
        </p:nvSpPr>
        <p:spPr>
          <a:xfrm>
            <a:off x="7292051" y="3740330"/>
            <a:ext cx="205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Số may mắn: 40</a:t>
            </a:r>
          </a:p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Đáp án đúng: B B</a:t>
            </a:r>
          </a:p>
        </p:txBody>
      </p:sp>
    </p:spTree>
    <p:extLst>
      <p:ext uri="{BB962C8B-B14F-4D97-AF65-F5344CB8AC3E}">
        <p14:creationId xmlns:p14="http://schemas.microsoft.com/office/powerpoint/2010/main" val="304480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8FF64E-6604-A711-E0CF-9994C4181DD7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F5399F21-A852-E29B-DEE1-CEF4CED48256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7C2762B0-8B0E-6366-8005-8C9EDBBD58A4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ABA2B01B-B0BA-3575-D9BC-E9CB2C940ADE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359F5A-63E5-7D2D-01A7-D2C203ABB054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368274AD-4558-9AE6-9BD2-F56FFEBD3DEC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006FA7CA-E256-8AEC-3B60-0BC2EC132DAA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0B58668E-C89E-2D44-5AC2-2419A6AA4596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96F55F3-156B-5BA8-93AB-C6A1F6BE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9F881A6-1879-009B-F717-84341003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D9E839-DCFC-84D4-F23E-246DC3CFCB96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72DE8-9C7B-9652-8407-7037BF69BCE9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TUYỂN SINH VIÊN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FA242A-1016-A0C1-15EA-92A3F98CAB35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1E00E4-4F07-EBCC-2174-9B39E57998F0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11/10 – 20/10</a:t>
            </a:r>
          </a:p>
        </p:txBody>
      </p:sp>
    </p:spTree>
    <p:extLst>
      <p:ext uri="{BB962C8B-B14F-4D97-AF65-F5344CB8AC3E}">
        <p14:creationId xmlns:p14="http://schemas.microsoft.com/office/powerpoint/2010/main" val="107778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C150-99C8-8F33-961B-2AAAC83F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A2026B-BFBE-B2EA-7B43-464B59E25139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AF14CDB2-EE90-4D11-0410-3DDA6E9C8B08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A8B03EE6-9F96-B8E6-0D80-2BEB98A122E2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43368E15-E816-AFF0-7185-0D23249652BC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7E98A8-819A-AAA1-B08C-917A49E21D03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B8B2C86B-1FBA-32EB-F449-3016018965B8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1BC8AF34-715D-D27B-8239-B22C2B184982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CFF7279D-7866-D091-792F-C943DC16A2A3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721CAC6-02DD-1F59-BE6D-B7E68163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3C889DE0-58C8-41CC-669E-19C0A8E7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6C1F1-4114-E392-A94A-ACFB8BD5F47A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CFBAD-D9A3-515C-E5C7-24756AC49A51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SẮP ĐÓNG FORM ỨNG TUYỂN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7365A2-E7B1-A786-BBE0-95CD59843863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ECB-C84D-D690-FCFF-694C524B95B1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hết ngày 20/10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24D-CFDA-9CC6-2313-4B5D237B5491}"/>
              </a:ext>
            </a:extLst>
          </p:cNvPr>
          <p:cNvSpPr txBox="1"/>
          <p:nvPr/>
        </p:nvSpPr>
        <p:spPr>
          <a:xfrm>
            <a:off x="35881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42859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43677</TotalTime>
  <Words>443</Words>
  <Application>Microsoft Office PowerPoint</Application>
  <PresentationFormat>Widescreen</PresentationFormat>
  <Paragraphs>95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Andale Mono</vt:lpstr>
      <vt:lpstr>Aptos</vt:lpstr>
      <vt:lpstr>Aptos Display</vt:lpstr>
      <vt:lpstr>Arial</vt:lpstr>
      <vt:lpstr>Bahnschrift SemiLight Condensed</vt:lpstr>
      <vt:lpstr>Cochocib Script Latin Pro</vt:lpstr>
      <vt:lpstr>Segoe UI Historic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Tuan Hai Vu</dc:creator>
  <cp:lastModifiedBy>Vũ Tuấn Hải</cp:lastModifiedBy>
  <cp:revision>16</cp:revision>
  <dcterms:created xsi:type="dcterms:W3CDTF">2025-08-09T01:51:01Z</dcterms:created>
  <dcterms:modified xsi:type="dcterms:W3CDTF">2025-12-20T03:47:11Z</dcterms:modified>
</cp:coreProperties>
</file>